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94" r:id="rId3"/>
    <p:sldId id="295" r:id="rId4"/>
    <p:sldId id="292" r:id="rId5"/>
    <p:sldId id="302" r:id="rId6"/>
    <p:sldId id="307" r:id="rId7"/>
    <p:sldId id="309" r:id="rId8"/>
    <p:sldId id="315" r:id="rId9"/>
    <p:sldId id="327" r:id="rId10"/>
    <p:sldId id="349" r:id="rId11"/>
    <p:sldId id="337" r:id="rId12"/>
    <p:sldId id="348" r:id="rId13"/>
    <p:sldId id="328" r:id="rId14"/>
    <p:sldId id="342" r:id="rId15"/>
    <p:sldId id="347" r:id="rId16"/>
    <p:sldId id="343" r:id="rId17"/>
    <p:sldId id="323" r:id="rId18"/>
    <p:sldId id="312" r:id="rId19"/>
    <p:sldId id="325" r:id="rId20"/>
    <p:sldId id="287" r:id="rId21"/>
    <p:sldId id="269" r:id="rId22"/>
    <p:sldId id="346" r:id="rId23"/>
    <p:sldId id="344" r:id="rId24"/>
    <p:sldId id="340" r:id="rId25"/>
    <p:sldId id="345" r:id="rId26"/>
    <p:sldId id="333" r:id="rId27"/>
    <p:sldId id="334" r:id="rId28"/>
    <p:sldId id="330" r:id="rId29"/>
    <p:sldId id="271" r:id="rId30"/>
    <p:sldId id="350" r:id="rId31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E64E4D3-8E5E-49F1-8BF6-EA00FB672EB3}">
          <p14:sldIdLst>
            <p14:sldId id="256"/>
            <p14:sldId id="294"/>
            <p14:sldId id="295"/>
            <p14:sldId id="292"/>
            <p14:sldId id="302"/>
            <p14:sldId id="307"/>
            <p14:sldId id="309"/>
            <p14:sldId id="315"/>
            <p14:sldId id="327"/>
            <p14:sldId id="349"/>
            <p14:sldId id="337"/>
            <p14:sldId id="348"/>
            <p14:sldId id="328"/>
            <p14:sldId id="342"/>
            <p14:sldId id="347"/>
            <p14:sldId id="343"/>
            <p14:sldId id="323"/>
            <p14:sldId id="312"/>
            <p14:sldId id="325"/>
            <p14:sldId id="287"/>
            <p14:sldId id="269"/>
            <p14:sldId id="346"/>
            <p14:sldId id="344"/>
            <p14:sldId id="340"/>
            <p14:sldId id="345"/>
            <p14:sldId id="333"/>
            <p14:sldId id="334"/>
          </p14:sldIdLst>
        </p14:section>
        <p14:section name="Раздел без заголовка" id="{5896D200-D8EF-42B2-8D0B-EDC336373A7C}">
          <p14:sldIdLst>
            <p14:sldId id="330"/>
            <p14:sldId id="271"/>
            <p14:sldId id="350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7" autoAdjust="0"/>
    <p:restoredTop sz="94628" autoAdjust="0"/>
  </p:normalViewPr>
  <p:slideViewPr>
    <p:cSldViewPr>
      <p:cViewPr>
        <p:scale>
          <a:sx n="70" d="100"/>
          <a:sy n="70" d="100"/>
        </p:scale>
        <p:origin x="-1650" y="-31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141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0084E-EB15-4058-8FEC-5E724462D293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B650B6-EB59-4E8C-87A1-DA1BBD58B3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747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650B6-EB59-4E8C-87A1-DA1BBD58B36F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9585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650B6-EB59-4E8C-87A1-DA1BBD58B36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861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650B6-EB59-4E8C-87A1-DA1BBD58B36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861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650B6-EB59-4E8C-87A1-DA1BBD58B36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8613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650B6-EB59-4E8C-87A1-DA1BBD58B36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861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650B6-EB59-4E8C-87A1-DA1BBD58B36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8613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650B6-EB59-4E8C-87A1-DA1BBD58B36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8613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650B6-EB59-4E8C-87A1-DA1BBD58B36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8613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650B6-EB59-4E8C-87A1-DA1BBD58B36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8613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650B6-EB59-4E8C-87A1-DA1BBD58B36F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8613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650B6-EB59-4E8C-87A1-DA1BBD58B36F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861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650B6-EB59-4E8C-87A1-DA1BBD58B36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861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650B6-EB59-4E8C-87A1-DA1BBD58B36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861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650B6-EB59-4E8C-87A1-DA1BBD58B36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861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650B6-EB59-4E8C-87A1-DA1BBD58B36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861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650B6-EB59-4E8C-87A1-DA1BBD58B36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861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650B6-EB59-4E8C-87A1-DA1BBD58B36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861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650B6-EB59-4E8C-87A1-DA1BBD58B36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861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650B6-EB59-4E8C-87A1-DA1BBD58B36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861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microsoft.com/office/2007/relationships/hdphoto" Target="../media/hdphoto6.wdp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7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9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8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microsoft.com/office/2007/relationships/hdphoto" Target="../media/hdphoto12.wdp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15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14.wdp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jpeg"/><Relationship Id="rId7" Type="http://schemas.microsoft.com/office/2007/relationships/hdphoto" Target="../media/hdphoto17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microsoft.com/office/2007/relationships/hdphoto" Target="../media/hdphoto1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microsoft.com/office/2007/relationships/hdphoto" Target="../media/hdphoto19.wdp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microsoft.com/office/2007/relationships/hdphoto" Target="../media/hdphoto2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microsoft.com/office/2007/relationships/hdphoto" Target="../media/hdphoto2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25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microsoft.com/office/2007/relationships/hdphoto" Target="../media/hdphoto24.wdp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1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7.wdp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microsoft.com/office/2007/relationships/hdphoto" Target="../media/hdphoto1.wdp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Users\psi\Desktop\Психолог\Шаблоны для проектов\Шаблоны для проектов\Фоны для презентаций\fon-3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/>
          <a:stretch/>
        </p:blipFill>
        <p:spPr bwMode="auto">
          <a:xfrm>
            <a:off x="0" y="0"/>
            <a:ext cx="6858000" cy="917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67955"/>
            <a:ext cx="6858000" cy="301621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</a:p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«Доступно  ВСЕМ» </a:t>
            </a:r>
            <a:endParaRPr lang="ru-RU" sz="4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программы </a:t>
            </a:r>
          </a:p>
          <a:p>
            <a:pPr algn="ctr"/>
            <a:r>
              <a:rPr lang="ru-RU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«Доступная среда» </a:t>
            </a:r>
          </a:p>
          <a:p>
            <a:pPr algn="ctr"/>
            <a:r>
              <a:rPr lang="ru-RU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ГБУСО ВО «Арбузовский  ПНИ»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8804347"/>
            <a:ext cx="6858000" cy="369332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год</a:t>
            </a:r>
          </a:p>
        </p:txBody>
      </p:sp>
      <p:pic>
        <p:nvPicPr>
          <p:cNvPr id="3074" name="Picture 2" descr="D:\Users\psi\Desktop\ПРОЕКТ ДОСТУП СРЕДА\dissymbols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97" y="3904040"/>
            <a:ext cx="4901605" cy="490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97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Users\psi\Desktop\Психолог\Шаблоны для проектов\Шаблоны для проектов\Фоны для презентаций\fon-3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/>
          <a:stretch/>
        </p:blipFill>
        <p:spPr bwMode="auto">
          <a:xfrm>
            <a:off x="0" y="-38378"/>
            <a:ext cx="6858000" cy="917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8735" y="251520"/>
            <a:ext cx="6322377" cy="864096"/>
          </a:xfrm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3.2. Зоны обслуживания.</a:t>
            </a:r>
            <a:endParaRPr lang="ru-RU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0" indent="457200" algn="ctr"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медсестры </a:t>
            </a:r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(процедурный).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5706" y="6151146"/>
            <a:ext cx="2389238" cy="2462213"/>
          </a:xfrm>
          <a:prstGeom prst="rect">
            <a:avLst/>
          </a:prstGeom>
          <a:solidFill>
            <a:schemeClr val="lt1">
              <a:alpha val="95000"/>
            </a:schemeClr>
          </a:solidFill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</a:pPr>
            <a:endParaRPr lang="ru-RU" sz="1400" dirty="0">
              <a:latin typeface="Times New Roman"/>
              <a:ea typeface="Times New Roman"/>
            </a:endParaRPr>
          </a:p>
          <a:p>
            <a:pPr algn="ctr" hangingPunct="0">
              <a:spcAft>
                <a:spcPts val="0"/>
              </a:spcAft>
            </a:pPr>
            <a:r>
              <a:rPr lang="ru-RU" sz="1400" spc="-5" dirty="0">
                <a:latin typeface="Times New Roman"/>
                <a:ea typeface="Times New Roman"/>
              </a:rPr>
              <a:t> </a:t>
            </a:r>
            <a:r>
              <a:rPr lang="ru-RU" sz="1400" i="1" spc="-5" dirty="0" smtClean="0">
                <a:latin typeface="Times New Roman"/>
                <a:ea typeface="Times New Roman"/>
              </a:rPr>
              <a:t>Кабинет медсестры оборудован информационной тактильной табличкой контрастного цвета со шрифтом Брайля. Коридор (пути движения к зоне обслуживания) оборудован поручнями с обоих сторон.  </a:t>
            </a:r>
            <a:endParaRPr lang="ru-RU" sz="1400" i="1" dirty="0">
              <a:latin typeface="Times New Roman"/>
              <a:ea typeface="Times New Roman"/>
            </a:endParaRPr>
          </a:p>
          <a:p>
            <a:pPr algn="ctr"/>
            <a:endParaRPr lang="ru-RU" sz="1400" dirty="0" smtClean="0">
              <a:solidFill>
                <a:srgbClr val="FF0000"/>
              </a:solidFill>
              <a:latin typeface="Times New Roman"/>
              <a:cs typeface="Times New Roman" pitchFamily="18" charset="0"/>
            </a:endParaRPr>
          </a:p>
          <a:p>
            <a:pPr algn="ctr"/>
            <a:endParaRPr lang="ru-RU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\\OT\exchange\Рыжова\паспорт доступности\фото\DSC_09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36" y="1403648"/>
            <a:ext cx="5601471" cy="4104456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OT\exchange\Рыжова\паспорт доступности\фото\DSC_03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871" y="5940152"/>
            <a:ext cx="3043239" cy="2520280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OT\exchange\Рыжова\паспорт доступности\фото\DSC_036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4763490" y="4644008"/>
            <a:ext cx="1491701" cy="994468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36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Users\psi\Desktop\Психолог\Шаблоны для проектов\Шаблоны для проектов\Фоны для презентаций\fon-3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/>
          <a:stretch/>
        </p:blipFill>
        <p:spPr bwMode="auto">
          <a:xfrm>
            <a:off x="0" y="-38379"/>
            <a:ext cx="6858000" cy="917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9054" y="251520"/>
            <a:ext cx="6533731" cy="1080120"/>
          </a:xfrm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b="1" dirty="0">
                <a:latin typeface="Times New Roman"/>
                <a:ea typeface="Calibri"/>
                <a:cs typeface="Times New Roman"/>
              </a:rPr>
              <a:t>3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. 2 Зона Обслуживания</a:t>
            </a:r>
            <a:endParaRPr lang="ru-RU" sz="2000" dirty="0">
              <a:ea typeface="Calibri"/>
              <a:cs typeface="Times New Roman"/>
            </a:endParaRPr>
          </a:p>
          <a:p>
            <a:pPr marL="0" lvl="0" indent="457200" algn="just">
              <a:spcBef>
                <a:spcPts val="0"/>
              </a:spcBef>
              <a:buNone/>
            </a:pP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0"/>
              </a:spcBef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6749" y="6516216"/>
            <a:ext cx="6036507" cy="1791260"/>
          </a:xfrm>
          <a:prstGeom prst="rect">
            <a:avLst/>
          </a:prstGeom>
          <a:solidFill>
            <a:schemeClr val="lt1">
              <a:alpha val="95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 зоне обслуживания так же относится гардероб, где помощники по уходу помогают получателям социальных услуг 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</a:t>
            </a:r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переодевании. Комната оборудована информационной тактильной табличкой со шрифтом Брайля, имеется зона для кресла-коляски. Перед входом в гардероб монтированы тактильные индикаторы контрастного жёлтого цвета. Имеются удобные мягкие кресла для отдыха.</a:t>
            </a:r>
            <a:endParaRPr lang="ru-RU" sz="1600" i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1735426"/>
            <a:ext cx="5544615" cy="3373474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4548460"/>
            <a:ext cx="2664296" cy="1734867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41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Users\psi\Desktop\Психолог\Шаблоны для проектов\Шаблоны для проектов\Фоны для презентаций\fon-3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/>
          <a:stretch/>
        </p:blipFill>
        <p:spPr bwMode="auto">
          <a:xfrm>
            <a:off x="0" y="-29679"/>
            <a:ext cx="6858000" cy="917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959" y="395536"/>
            <a:ext cx="6533731" cy="936104"/>
          </a:xfrm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lvl="0" indent="457200" algn="ct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Calibri"/>
              </a:rPr>
              <a:t>3.3. Зона обслуживания. </a:t>
            </a:r>
          </a:p>
          <a:p>
            <a:pPr marL="0" lvl="0" indent="457200" algn="ct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Calibri"/>
              </a:rPr>
              <a:t>Помещение индивидуального обслуживания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0"/>
              </a:spcBef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4664" y="6372200"/>
            <a:ext cx="6201308" cy="1323439"/>
          </a:xfrm>
          <a:prstGeom prst="rect">
            <a:avLst/>
          </a:prstGeom>
          <a:solidFill>
            <a:schemeClr val="lt1">
              <a:alpha val="95000"/>
            </a:schemeClr>
          </a:solidFill>
        </p:spPr>
        <p:txBody>
          <a:bodyPr wrap="square">
            <a:spAutoFit/>
          </a:bodyPr>
          <a:lstStyle/>
          <a:p>
            <a:pPr lvl="0" indent="457200" algn="ctr"/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Душевые для ослабленных ПСУ оснащены нескользящими ковриками, поручнями. Скамейка для принятия водных процедур имеет не скользящее основание ножек и регулируется по высоте. Имеется каталка для перемещения лежачих ПСУ и их обработки после мытья. </a:t>
            </a:r>
            <a:endParaRPr lang="ru-RU" sz="16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\\OT\exchange\Рыжова\паспорт доступности\фото\DSC_09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4" y="1763688"/>
            <a:ext cx="6201308" cy="4248471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75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Users\psi\Desktop\Психолог\Шаблоны для проектов\Шаблоны для проектов\Фоны для презентаций\fon-3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/>
          <a:stretch/>
        </p:blipFill>
        <p:spPr bwMode="auto">
          <a:xfrm>
            <a:off x="0" y="-38378"/>
            <a:ext cx="6858000" cy="917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959" y="395536"/>
            <a:ext cx="6533731" cy="936104"/>
          </a:xfrm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lvl="0" indent="457200" algn="ct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Calibri"/>
              </a:rPr>
              <a:t>Технические </a:t>
            </a:r>
            <a:r>
              <a:rPr lang="ru-RU" sz="2000" b="1" dirty="0">
                <a:solidFill>
                  <a:prstClr val="black"/>
                </a:solidFill>
                <a:latin typeface="Times New Roman"/>
                <a:ea typeface="Calibri"/>
              </a:rPr>
              <a:t>средства, используемые в санитарно- гигиенических помещениях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0"/>
              </a:spcBef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8640" y="4548462"/>
            <a:ext cx="3096344" cy="3785652"/>
          </a:xfrm>
          <a:prstGeom prst="rect">
            <a:avLst/>
          </a:prstGeom>
          <a:solidFill>
            <a:schemeClr val="lt1">
              <a:alpha val="95000"/>
            </a:schemeClr>
          </a:solidFill>
        </p:spPr>
        <p:txBody>
          <a:bodyPr wrap="square">
            <a:spAutoFit/>
          </a:bodyPr>
          <a:lstStyle/>
          <a:p>
            <a:pPr lvl="0" indent="457200" algn="ctr"/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Скамья  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ванной </a:t>
            </a:r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 секционная широкая с 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повышенной </a:t>
            </a:r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грузоподъёмностью 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используется в качестве вспомогательного инструмента при осуществлении санитарно-гигиенических </a:t>
            </a:r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процедур. Скамья для 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ванной </a:t>
            </a:r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снабжается спинкой и 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боковым поручнем, обеспечивающим дополнительную поддержку при вставании. Для удобства пользования поручень легко устанавливается с любой  стороны стула.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76710" y="1979712"/>
            <a:ext cx="2660602" cy="2062103"/>
          </a:xfrm>
          <a:prstGeom prst="rect">
            <a:avLst/>
          </a:prstGeom>
          <a:solidFill>
            <a:schemeClr val="lt1">
              <a:alpha val="95000"/>
            </a:schemeClr>
          </a:solidFill>
        </p:spPr>
        <p:txBody>
          <a:bodyPr wrap="square">
            <a:spAutoFit/>
          </a:bodyPr>
          <a:lstStyle/>
          <a:p>
            <a:pPr lvl="0" indent="457200" algn="just"/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Пластиковое 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сиденье с </a:t>
            </a:r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опорами без спинки 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крепления на бортах ванны. Облегчает проведение водных </a:t>
            </a:r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процедур для лиц с частичной утратой функций опорно-двигательного аппарата.</a:t>
            </a:r>
            <a:endParaRPr lang="ru-RU" sz="16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763688"/>
            <a:ext cx="2619085" cy="261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143" y="4932040"/>
            <a:ext cx="3284226" cy="343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216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Users\psi\Desktop\Психолог\Шаблоны для проектов\Шаблоны для проектов\Фоны для презентаций\fon-3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/>
          <a:stretch/>
        </p:blipFill>
        <p:spPr bwMode="auto">
          <a:xfrm>
            <a:off x="0" y="-38378"/>
            <a:ext cx="6858000" cy="917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959" y="395536"/>
            <a:ext cx="6533731" cy="936104"/>
          </a:xfrm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Зоны отдыха.</a:t>
            </a:r>
          </a:p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этаж.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4664" y="6660232"/>
            <a:ext cx="6120680" cy="1815882"/>
          </a:xfrm>
          <a:prstGeom prst="rect">
            <a:avLst/>
          </a:prstGeom>
          <a:solidFill>
            <a:schemeClr val="lt1">
              <a:alpha val="95000"/>
            </a:schemeClr>
          </a:solidFill>
        </p:spPr>
        <p:txBody>
          <a:bodyPr wrap="square">
            <a:spAutoFit/>
          </a:bodyPr>
          <a:lstStyle/>
          <a:p>
            <a:pPr lvl="0" algn="ctr">
              <a:spcAft>
                <a:spcPts val="1000"/>
              </a:spcAft>
            </a:pP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отдыха для получателей социальных услуг оборудована удобными мягкими диванами, обивка которых позволяет мыть и обрабатывать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дезрастворами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их поверхность. Имеется плазма-панель для просмотра развивающих программ. Проёмы арок оклеены контрастной лентой жёлтого цвета и оснащены световыми маяками. Информационное табло позволяет доносить оперативно информацию для ПСУ с нарушением слуха. </a:t>
            </a:r>
          </a:p>
        </p:txBody>
      </p:sp>
      <p:pic>
        <p:nvPicPr>
          <p:cNvPr id="2050" name="Picture 2" descr="\\OT\exchange\Рыжова\паспорт доступности\фото\DSC_08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846762" y="3419872"/>
            <a:ext cx="2451225" cy="343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OT\exchange\Рыжова\паспорт доступности\фото\DSC_09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34" y="1763689"/>
            <a:ext cx="6417332" cy="4464496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41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Users\psi\Desktop\Психолог\Шаблоны для проектов\Шаблоны для проектов\Фоны для презентаций\fon-3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/>
          <a:stretch/>
        </p:blipFill>
        <p:spPr bwMode="auto">
          <a:xfrm>
            <a:off x="0" y="-29679"/>
            <a:ext cx="6858000" cy="917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959" y="395536"/>
            <a:ext cx="6533731" cy="936104"/>
          </a:xfrm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Зоны отдыха.</a:t>
            </a:r>
          </a:p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этаж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4664" y="6660232"/>
            <a:ext cx="6120680" cy="830997"/>
          </a:xfrm>
          <a:prstGeom prst="rect">
            <a:avLst/>
          </a:prstGeom>
          <a:solidFill>
            <a:schemeClr val="lt1">
              <a:alpha val="95000"/>
            </a:schemeClr>
          </a:solidFill>
        </p:spPr>
        <p:txBody>
          <a:bodyPr wrap="square">
            <a:spAutoFit/>
          </a:bodyPr>
          <a:lstStyle/>
          <a:p>
            <a:pPr lvl="0" algn="ctr">
              <a:spcAft>
                <a:spcPts val="1000"/>
              </a:spcAft>
            </a:pP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отдыха второго этажа для получателей социальных услуг оборудована мягкими креслами с моющейся поверхностью и мобильным столиком. </a:t>
            </a:r>
          </a:p>
        </p:txBody>
      </p:sp>
      <p:pic>
        <p:nvPicPr>
          <p:cNvPr id="2" name="Picture 2" descr="\\OT\exchange\Рыжова\паспорт доступности\фото\DSC_1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81" y="1619672"/>
            <a:ext cx="6352838" cy="4335752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7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Users\psi\Desktop\Психолог\Шаблоны для проектов\Шаблоны для проектов\Фоны для презентаций\fon-3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/>
          <a:stretch/>
        </p:blipFill>
        <p:spPr bwMode="auto">
          <a:xfrm>
            <a:off x="0" y="-101622"/>
            <a:ext cx="6858000" cy="967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2144" y="539552"/>
            <a:ext cx="6533731" cy="936104"/>
          </a:xfrm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lvl="0" indent="457200" algn="ct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Calibri"/>
              </a:rPr>
              <a:t>4. Санитарно-бытовые помещения.</a:t>
            </a:r>
          </a:p>
          <a:p>
            <a:pPr marL="0" lvl="0" indent="457200" algn="ct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prstClr val="black"/>
                </a:solidFill>
                <a:latin typeface="Times New Roman"/>
                <a:cs typeface="Times New Roman" panose="02020603050405020304" pitchFamily="18" charset="0"/>
              </a:rPr>
              <a:t>Технические средства, используемые в санузлах.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0"/>
              </a:spcBef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37112" y="7236296"/>
            <a:ext cx="2016224" cy="2062103"/>
          </a:xfrm>
          <a:prstGeom prst="rect">
            <a:avLst/>
          </a:prstGeom>
          <a:solidFill>
            <a:schemeClr val="lt1">
              <a:alpha val="95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1600" i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Около </a:t>
            </a:r>
            <a:r>
              <a:rPr lang="ru-RU" sz="16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унитаза со стороны пересадки с кресла-коляски </a:t>
            </a:r>
            <a:r>
              <a:rPr lang="ru-RU" sz="1600" i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установлен  </a:t>
            </a:r>
            <a:r>
              <a:rPr lang="ru-RU" sz="16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откидной </a:t>
            </a:r>
            <a:r>
              <a:rPr lang="ru-RU" sz="1600" i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поручень. </a:t>
            </a:r>
            <a:r>
              <a:rPr lang="ru-RU" sz="16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Поручни размещаются на высоте 75-85 см</a:t>
            </a:r>
            <a:endParaRPr lang="ru-RU" sz="1600" i="1" dirty="0">
              <a:ea typeface="Calibri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8640" y="5580113"/>
            <a:ext cx="6552728" cy="1323439"/>
          </a:xfrm>
          <a:prstGeom prst="rect">
            <a:avLst/>
          </a:prstGeom>
          <a:solidFill>
            <a:schemeClr val="lt1">
              <a:alpha val="95000"/>
            </a:schemeClr>
          </a:solidFill>
        </p:spPr>
        <p:txBody>
          <a:bodyPr wrap="square">
            <a:spAutoFit/>
          </a:bodyPr>
          <a:lstStyle/>
          <a:p>
            <a:pPr lvl="0" indent="457200" algn="ctr"/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Раковины в туалете оснащены опорными поручнями, имеется раковина оборудованная смесителем с локтевой ручкой для удобства получателей социальных услуг с нарушением опорно-двигательного аппарата верхних конечностей. Перед умывальниками и писсуаром монтированы тактильные индикаторы.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0688" y="7087855"/>
            <a:ext cx="3168352" cy="2378952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\\OT\exchange\Рыжова\паспорт доступности\фото\DSC_086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28" y="1619674"/>
            <a:ext cx="5256584" cy="350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\\OT\exchange\Рыжова\паспорт доступности\фото\DSC_086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2" y="1619675"/>
            <a:ext cx="5904656" cy="3778979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60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Users\psi\Desktop\Психолог\Шаблоны для проектов\Шаблоны для проектов\Фоны для презентаций\fon-3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/>
          <a:stretch/>
        </p:blipFill>
        <p:spPr bwMode="auto">
          <a:xfrm>
            <a:off x="0" y="-29679"/>
            <a:ext cx="6858000" cy="917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959" y="395536"/>
            <a:ext cx="6533731" cy="936104"/>
          </a:xfrm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457200" algn="ctr">
              <a:spcBef>
                <a:spcPts val="0"/>
              </a:spcBef>
              <a:buNone/>
            </a:pPr>
            <a:r>
              <a:rPr lang="ru-RU" sz="2000" b="1" dirty="0" smtClean="0">
                <a:latin typeface="Times New Roman"/>
                <a:ea typeface="Calibri"/>
              </a:rPr>
              <a:t>4.1. Технические </a:t>
            </a:r>
            <a:r>
              <a:rPr lang="ru-RU" sz="2000" b="1" dirty="0">
                <a:latin typeface="Times New Roman"/>
                <a:ea typeface="Calibri"/>
              </a:rPr>
              <a:t>средства, используемые в санитарно- гигиенических помещениях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6782" y="1776088"/>
            <a:ext cx="3027908" cy="2339615"/>
          </a:xfrm>
          <a:prstGeom prst="rect">
            <a:avLst/>
          </a:prstGeom>
          <a:solidFill>
            <a:schemeClr val="lt1">
              <a:alpha val="95000"/>
            </a:schemeClr>
          </a:solidFill>
        </p:spPr>
        <p:txBody>
          <a:bodyPr wrap="square">
            <a:spAutoFit/>
          </a:bodyPr>
          <a:lstStyle/>
          <a:p>
            <a:pPr indent="457200" algn="ctr">
              <a:lnSpc>
                <a:spcPct val="115000"/>
              </a:lnSpc>
              <a:spcAft>
                <a:spcPts val="0"/>
              </a:spcAft>
            </a:pPr>
            <a:r>
              <a:rPr lang="ru-RU" sz="16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Знак </a:t>
            </a:r>
            <a:r>
              <a:rPr lang="ru-RU" sz="16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доступности </a:t>
            </a:r>
            <a:r>
              <a:rPr lang="ru-RU" sz="16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тактильный санитарной комнаты с надписью шрифтом Брайля размещается на</a:t>
            </a:r>
            <a:r>
              <a:rPr lang="ru-RU" sz="1600" i="1" dirty="0" smtClean="0">
                <a:ea typeface="Times New Roman"/>
                <a:cs typeface="Times New Roman"/>
              </a:rPr>
              <a:t> </a:t>
            </a:r>
            <a:r>
              <a:rPr lang="ru-RU" sz="16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входе </a:t>
            </a:r>
            <a:r>
              <a:rPr lang="ru-RU" sz="16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помещения </a:t>
            </a:r>
            <a:r>
              <a:rPr lang="ru-RU" sz="16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туалета на высоте 110 см. Дверные проёмы оклеены контрастной желтой лентой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 </a:t>
            </a:r>
            <a:endParaRPr lang="ru-RU" sz="1600" dirty="0">
              <a:ea typeface="Calibri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6672" y="6300192"/>
            <a:ext cx="2952328" cy="2640723"/>
          </a:xfrm>
          <a:prstGeom prst="rect">
            <a:avLst/>
          </a:prstGeom>
          <a:solidFill>
            <a:schemeClr val="lt1">
              <a:alpha val="95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1600" i="1" dirty="0" smtClean="0">
                <a:latin typeface="Times New Roman"/>
                <a:ea typeface="Times New Roman"/>
              </a:rPr>
              <a:t>Тактильная </a:t>
            </a:r>
            <a:r>
              <a:rPr lang="ru-RU" sz="1600" i="1" dirty="0">
                <a:latin typeface="Times New Roman"/>
                <a:ea typeface="Times New Roman"/>
              </a:rPr>
              <a:t>кнопка </a:t>
            </a:r>
            <a:r>
              <a:rPr lang="ru-RU" sz="1600" i="1" dirty="0">
                <a:latin typeface="Times New Roman"/>
                <a:ea typeface="Times New Roman"/>
                <a:cs typeface="Times New Roman"/>
              </a:rPr>
              <a:t>вызова </a:t>
            </a:r>
            <a:r>
              <a:rPr lang="ru-RU" sz="1600" i="1" dirty="0" smtClean="0">
                <a:latin typeface="Times New Roman"/>
                <a:ea typeface="Times New Roman"/>
                <a:cs typeface="Times New Roman"/>
              </a:rPr>
              <a:t>  </a:t>
            </a:r>
            <a:r>
              <a:rPr lang="ru-RU" sz="1600" i="1" dirty="0" smtClean="0">
                <a:latin typeface="Times New Roman"/>
                <a:ea typeface="Times New Roman"/>
              </a:rPr>
              <a:t>БК-51 контрастного желтого цвета</a:t>
            </a:r>
            <a:r>
              <a:rPr lang="ru-RU" sz="1600" i="1" dirty="0" smtClean="0">
                <a:latin typeface="Times New Roman"/>
                <a:ea typeface="Times New Roman"/>
                <a:cs typeface="Times New Roman"/>
              </a:rPr>
              <a:t>,</a:t>
            </a:r>
            <a:r>
              <a:rPr lang="ru-RU" sz="14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6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расположена непосредственно в санузле и предназначена для дистанционного вызова персонала учреждения при любых затруднениях и вопросах.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20" y="1465142"/>
            <a:ext cx="2088231" cy="4508728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390" y="4922590"/>
            <a:ext cx="2795954" cy="374236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528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Users\psi\Desktop\Психолог\Шаблоны для проектов\Шаблоны для проектов\Фоны для презентаций\fon-3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/>
          <a:stretch/>
        </p:blipFill>
        <p:spPr bwMode="auto">
          <a:xfrm>
            <a:off x="0" y="-38378"/>
            <a:ext cx="6858000" cy="917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959" y="395536"/>
            <a:ext cx="6533731" cy="936104"/>
          </a:xfrm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457200" algn="ctr">
              <a:spcBef>
                <a:spcPts val="0"/>
              </a:spcBef>
              <a:buNone/>
            </a:pPr>
            <a:r>
              <a:rPr lang="ru-RU" sz="2000" b="1" dirty="0">
                <a:latin typeface="Times New Roman"/>
                <a:ea typeface="Calibri"/>
                <a:cs typeface="Times New Roman"/>
              </a:rPr>
              <a:t>5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. Средства информации и телекоммуникации </a:t>
            </a:r>
          </a:p>
          <a:p>
            <a:pPr marL="0" indent="457200" algn="ctr">
              <a:spcBef>
                <a:spcPts val="0"/>
              </a:spcBef>
              <a:buNone/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на 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объекте.</a:t>
            </a:r>
            <a:endParaRPr lang="ru-RU" sz="2000" dirty="0">
              <a:ea typeface="Calibri"/>
              <a:cs typeface="Times New Roman"/>
            </a:endParaRPr>
          </a:p>
          <a:p>
            <a:pPr marL="0" indent="457200" algn="just">
              <a:spcBef>
                <a:spcPts val="0"/>
              </a:spcBef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0688" y="7308304"/>
            <a:ext cx="5832648" cy="1331134"/>
          </a:xfrm>
          <a:prstGeom prst="rect">
            <a:avLst/>
          </a:prstGeom>
          <a:solidFill>
            <a:schemeClr val="lt1">
              <a:alpha val="9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Вход в жилой корпус оборудован мнемосхемой с использованием шрифта Брайля, а так же звуковым маяком с зоной слышимости до пяти метров</a:t>
            </a:r>
            <a:endParaRPr lang="ru-RU" i="1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1600" i="1" dirty="0" smtClean="0">
                <a:latin typeface="Times New Roman"/>
                <a:ea typeface="Calibri"/>
                <a:cs typeface="Times New Roman"/>
              </a:rPr>
              <a:t> </a:t>
            </a:r>
            <a:endParaRPr lang="ru-RU" sz="1600" i="1" dirty="0">
              <a:ea typeface="Calibri"/>
              <a:cs typeface="Times New Roman"/>
            </a:endParaRPr>
          </a:p>
        </p:txBody>
      </p:sp>
      <p:pic>
        <p:nvPicPr>
          <p:cNvPr id="1026" name="Picture 2" descr="\\OT\exchange\Рыжова\паспорт доступности\фото\DSC_08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0" y="1835696"/>
            <a:ext cx="5904656" cy="5158385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34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Users\psi\Desktop\Психолог\Шаблоны для проектов\Шаблоны для проектов\Фоны для презентаций\fon-3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/>
          <a:stretch/>
        </p:blipFill>
        <p:spPr bwMode="auto">
          <a:xfrm>
            <a:off x="0" y="-29679"/>
            <a:ext cx="6858000" cy="917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9054" y="251520"/>
            <a:ext cx="6533731" cy="1080120"/>
          </a:xfrm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5.1. Средства информации и телекоммуникации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b="1" dirty="0">
                <a:solidFill>
                  <a:prstClr val="black"/>
                </a:solidFill>
                <a:latin typeface="Times New Roman"/>
                <a:cs typeface="Times New Roman"/>
              </a:rPr>
              <a:t>н</a:t>
            </a:r>
            <a:r>
              <a:rPr lang="ru-RU" sz="20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а объекте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0"/>
              </a:spcBef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57986" y="1763688"/>
            <a:ext cx="3027908" cy="1077218"/>
          </a:xfrm>
          <a:prstGeom prst="rect">
            <a:avLst/>
          </a:prstGeom>
          <a:solidFill>
            <a:schemeClr val="lt1">
              <a:alpha val="95000"/>
            </a:schemeClr>
          </a:solidFill>
        </p:spPr>
        <p:txBody>
          <a:bodyPr wrap="square">
            <a:spAutoFit/>
          </a:bodyPr>
          <a:lstStyle/>
          <a:p>
            <a:pPr lvl="0" algn="ctr">
              <a:spcAft>
                <a:spcPts val="1000"/>
              </a:spcAft>
            </a:pPr>
            <a:r>
              <a:rPr lang="ru-RU" sz="16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Световое  </a:t>
            </a:r>
            <a:r>
              <a:rPr lang="ru-RU" sz="16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текстовое  табло </a:t>
            </a:r>
            <a:r>
              <a:rPr lang="ru-RU" sz="16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«Бегущая строка</a:t>
            </a:r>
            <a:r>
              <a:rPr lang="ru-RU" sz="16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» </a:t>
            </a:r>
            <a:r>
              <a:rPr lang="ru-RU" sz="16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информирующее об услугах учреждения</a:t>
            </a:r>
            <a:endParaRPr lang="ru-RU" sz="1600" i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8437" y="5806250"/>
            <a:ext cx="3024336" cy="3189078"/>
          </a:xfrm>
          <a:prstGeom prst="rect">
            <a:avLst/>
          </a:prstGeom>
          <a:solidFill>
            <a:schemeClr val="lt1">
              <a:alpha val="95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1600" i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Телефон с крупными кнопками, </a:t>
            </a:r>
            <a:r>
              <a:rPr lang="ru-RU" sz="1600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контрастным рельефным шрифтом и обозначениями делают возможность пользоваться телефоном людям с нарушением зрения, а регулятор уровня громкости – настроить оптимальную громкость для инвалидов, у которых есть проблемы со слухом.</a:t>
            </a:r>
            <a:endParaRPr lang="ru-RU" sz="1600" i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" y="1612703"/>
            <a:ext cx="323056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859" y="3560565"/>
            <a:ext cx="3078163" cy="110331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5" r="8884"/>
          <a:stretch/>
        </p:blipFill>
        <p:spPr bwMode="auto">
          <a:xfrm>
            <a:off x="3429000" y="6190214"/>
            <a:ext cx="3322601" cy="280511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859" y="4898146"/>
            <a:ext cx="1440160" cy="163306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261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Picture 3" descr="D:\Users\psi\Desktop\Психолог\Шаблоны для проектов\Шаблоны для проектов\Фоны для презентаций\fon-3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/>
          <a:stretch/>
        </p:blipFill>
        <p:spPr bwMode="auto">
          <a:xfrm>
            <a:off x="0" y="787"/>
            <a:ext cx="6858000" cy="917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242" y="178863"/>
            <a:ext cx="6237312" cy="8818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/>
              <a:t>«Доступность - это не только сооружение пандусов, </a:t>
            </a:r>
            <a:endParaRPr lang="ru-RU" sz="1400" dirty="0"/>
          </a:p>
          <a:p>
            <a:pPr algn="r"/>
            <a:r>
              <a:rPr lang="ru-RU" sz="1400" i="1" dirty="0"/>
              <a:t>специальных лифтов, приспособление дорог и </a:t>
            </a:r>
            <a:endParaRPr lang="ru-RU" sz="1400" dirty="0"/>
          </a:p>
          <a:p>
            <a:pPr algn="r"/>
            <a:r>
              <a:rPr lang="ru-RU" sz="1400" i="1" dirty="0"/>
              <a:t>общественного транспорта. </a:t>
            </a:r>
            <a:br>
              <a:rPr lang="ru-RU" sz="1400" i="1" dirty="0"/>
            </a:br>
            <a:r>
              <a:rPr lang="ru-RU" sz="1400" i="1" dirty="0"/>
              <a:t>Не меньшую роль призвана играть и </a:t>
            </a:r>
            <a:endParaRPr lang="ru-RU" sz="1400" dirty="0"/>
          </a:p>
          <a:p>
            <a:pPr algn="r"/>
            <a:r>
              <a:rPr lang="ru-RU" sz="1400" i="1" dirty="0"/>
              <a:t>настройка под нужды инвалидов </a:t>
            </a:r>
            <a:br>
              <a:rPr lang="ru-RU" sz="1400" i="1" dirty="0"/>
            </a:br>
            <a:r>
              <a:rPr lang="ru-RU" sz="1400" i="1" dirty="0"/>
              <a:t>правил работы наших социальных, </a:t>
            </a:r>
            <a:endParaRPr lang="ru-RU" sz="1400" dirty="0"/>
          </a:p>
          <a:p>
            <a:pPr algn="r"/>
            <a:r>
              <a:rPr lang="ru-RU" sz="1400" i="1" dirty="0"/>
              <a:t>информационных и прочих служб»</a:t>
            </a:r>
            <a:br>
              <a:rPr lang="ru-RU" sz="1400" i="1" dirty="0"/>
            </a:br>
            <a:r>
              <a:rPr lang="ru-RU" sz="2000" b="1" dirty="0"/>
              <a:t>Владимир </a:t>
            </a:r>
            <a:r>
              <a:rPr lang="ru-RU" sz="2000" b="1" dirty="0" smtClean="0"/>
              <a:t>Путин</a:t>
            </a:r>
            <a:endPara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«Доступно  ВСЕМ» 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/>
              <a:t> </a:t>
            </a:r>
          </a:p>
          <a:p>
            <a:pPr>
              <a:spcAft>
                <a:spcPts val="0"/>
              </a:spcAft>
            </a:pPr>
            <a:r>
              <a:rPr lang="ru-RU" sz="1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 задачи и цели проекта:</a:t>
            </a:r>
          </a:p>
          <a:p>
            <a:pPr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— Формирование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 повышение уровня доступности среды, жизнеобеспечения для граждан пожилого возраста и инвалидов, частично или полностью утративших способность к самообслуживанию и нуждающихся по состоянию здоровья в постоянном постороннем уходе, проживающим в «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Арбузовском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ПНИ»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 </a:t>
            </a:r>
          </a:p>
          <a:p>
            <a:pPr lvl="0" algn="just"/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 Обеспечение 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адаптированным оборудованием для свободного перемещения инвалидов – колясочников и получателей социальных услуг, частично или полностью утративших способность к 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передвижению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проживающим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«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Арбузовском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ПНИ»</a:t>
            </a:r>
          </a:p>
          <a:p>
            <a:pPr lvl="0" algn="just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 Обеспечение </a:t>
            </a: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организации адаптированным оборудованием 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для слабовидящих </a:t>
            </a: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 слабослышащих получателей социальных услуг, проживающих в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Арбузовском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ПНИ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400" b="1" i="1" u="sng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Целевая </a:t>
            </a:r>
            <a:r>
              <a:rPr lang="ru-RU" sz="1400" b="1" i="1" u="sng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группа</a:t>
            </a:r>
            <a:endParaRPr lang="ru-RU" sz="14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Граждане пожилого возраста и инвалиды, частично или полностью утративших способность к самообслуживанию и нуждающихся по состоянию здоровья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частичном или  постоянном постороннем уходе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0" y="1821051"/>
            <a:ext cx="3150096" cy="1575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331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Users\psi\Desktop\Психолог\Шаблоны для проектов\Шаблоны для проектов\Фоны для презентаций\fon-3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/>
          <a:stretch/>
        </p:blipFill>
        <p:spPr bwMode="auto">
          <a:xfrm>
            <a:off x="0" y="-14840"/>
            <a:ext cx="6858000" cy="917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88639" y="251520"/>
            <a:ext cx="6480721" cy="79208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5.2. Средства информации и телекоммуникации 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объекте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8639" y="1259632"/>
            <a:ext cx="6480722" cy="369332"/>
          </a:xfrm>
          <a:prstGeom prst="rect">
            <a:avLst/>
          </a:prstGeom>
          <a:solidFill>
            <a:schemeClr val="lt1">
              <a:alpha val="95000"/>
            </a:schemeClr>
          </a:solidFill>
        </p:spPr>
        <p:txBody>
          <a:bodyPr wrap="square">
            <a:spAutoFit/>
          </a:bodyPr>
          <a:lstStyle/>
          <a:p>
            <a:pPr lvl="0" indent="45720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для увеличения изображения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03289" y="7444657"/>
            <a:ext cx="5763839" cy="1323439"/>
          </a:xfrm>
          <a:prstGeom prst="rect">
            <a:avLst/>
          </a:prstGeom>
          <a:solidFill>
            <a:schemeClr val="bg1">
              <a:alpha val="85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lvl="0" indent="457200" algn="ctr"/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Оптические средства для коррекции слабовидения - способствуют частичной компенсации ограничений к </a:t>
            </a:r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обучению, 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самообслуживанию, ориентации. </a:t>
            </a:r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Специальные настройки современной техники позволяют людям со слабым зрением активно использовать технику.</a:t>
            </a:r>
            <a:endParaRPr lang="ru-RU" sz="16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D:\Users\psi\Desktop\Психолог\Фото\7. СЛАБЫЕ\2017 год\4. Планшеты\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4" t="31324" r="35522" b="13222"/>
          <a:stretch/>
        </p:blipFill>
        <p:spPr bwMode="auto">
          <a:xfrm>
            <a:off x="548680" y="1784565"/>
            <a:ext cx="1599558" cy="2634017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Users\psi\Desktop\Психолог\Фото\7. СЛАБЫЕ\2016\IMG_265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98" t="16901" r="13720" b="21010"/>
          <a:stretch/>
        </p:blipFill>
        <p:spPr bwMode="auto">
          <a:xfrm>
            <a:off x="2796448" y="1763688"/>
            <a:ext cx="3647741" cy="2675773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D:\Users\psi\Desktop\Психолог\Фото\7. СЛАБЫЕ\2017 год\4. Планшеты\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5" t="5771" r="7905" b="9155"/>
          <a:stretch/>
        </p:blipFill>
        <p:spPr bwMode="auto">
          <a:xfrm>
            <a:off x="1605130" y="4593105"/>
            <a:ext cx="3647741" cy="2737681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6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D:\Users\psi\Desktop\Психолог\Шаблоны для проектов\Шаблоны для проектов\Фоны для презентаций\fon-3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/>
          <a:stretch/>
        </p:blipFill>
        <p:spPr bwMode="auto">
          <a:xfrm>
            <a:off x="12379" y="-14840"/>
            <a:ext cx="6858000" cy="917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648" y="323528"/>
            <a:ext cx="6408712" cy="787076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Технические средства реабилитации для индивидуального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1020" y="6588224"/>
            <a:ext cx="6480720" cy="2308324"/>
          </a:xfrm>
          <a:prstGeom prst="rect">
            <a:avLst/>
          </a:prstGeom>
          <a:solidFill>
            <a:schemeClr val="bg1">
              <a:alpha val="85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Противопролежневый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матрас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оказывает отличный массажный эффект на мягкие ткани и кожу человека, способствуют поддержанию циркуляции лимфы и крови, предотвращают возможный застой. </a:t>
            </a:r>
          </a:p>
          <a:p>
            <a:pPr algn="ctr"/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Конструкция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прикроватного столика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подходит для любой медицинской или обычной кровати. Нижняя часть заходит под кровать, а верхняя располагается над лежащим на кровати. Столик регулируется по высоте – индивидуально для каждого пользователя. Столешница допускает влажную дезинфекцию.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02"/>
          <a:stretch/>
        </p:blipFill>
        <p:spPr bwMode="auto">
          <a:xfrm>
            <a:off x="933185" y="2612585"/>
            <a:ext cx="5283968" cy="364202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201019" y="1231815"/>
            <a:ext cx="6480720" cy="1354217"/>
          </a:xfrm>
          <a:prstGeom prst="rect">
            <a:avLst/>
          </a:prstGeom>
          <a:solidFill>
            <a:schemeClr val="bg1">
              <a:alpha val="86000"/>
            </a:schemeClr>
          </a:solidFill>
          <a:effectLst>
            <a:softEdge rad="254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медицинские кровати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электроприводом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предназначены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ухода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престарелыми людьми, которые, по состоянию здоровья, не могут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ходить и дают возможность выбрать удобный вариант для лежачих больных. Боковые    ограждения предотвращают падение.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\\OT\exchange\Рыжова\паспорт доступности\фото\Противопролежневый матрас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19" y="5004048"/>
            <a:ext cx="1759196" cy="1372174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Мои документы\Рыжова\Доступная среда\столик прикроватный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832" y="5004048"/>
            <a:ext cx="1592133" cy="1481299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62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D:\Users\psi\Desktop\Психолог\Шаблоны для проектов\Шаблоны для проектов\Фоны для презентаций\fon-3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/>
          <a:stretch/>
        </p:blipFill>
        <p:spPr bwMode="auto">
          <a:xfrm>
            <a:off x="0" y="-32923"/>
            <a:ext cx="6858000" cy="917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648" y="323528"/>
            <a:ext cx="6408712" cy="787076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Технические средства реабилитации для индивидуального 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2696" y="6714129"/>
            <a:ext cx="5400600" cy="1077218"/>
          </a:xfrm>
          <a:prstGeom prst="rect">
            <a:avLst/>
          </a:prstGeom>
          <a:solidFill>
            <a:schemeClr val="bg1">
              <a:alpha val="85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Подъемник для инвалидов передвижной предназначен для перемещения маломобильным людям по помещению и дает возможность максимально просто и комфортно пересаживаться с кровати в кресло-коляску.</a:t>
            </a:r>
          </a:p>
        </p:txBody>
      </p:sp>
      <p:pic>
        <p:nvPicPr>
          <p:cNvPr id="1026" name="Picture 2" descr="\\OT\exchange\Рыжова\паспорт доступности\фото\DSC_099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61" b="3078"/>
          <a:stretch/>
        </p:blipFill>
        <p:spPr bwMode="auto">
          <a:xfrm>
            <a:off x="1544792" y="1403648"/>
            <a:ext cx="3768417" cy="4859115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02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Users\psi\Desktop\Психолог\Шаблоны для проектов\Шаблоны для проектов\Фоны для презентаций\fon-3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/>
          <a:stretch/>
        </p:blipFill>
        <p:spPr bwMode="auto">
          <a:xfrm>
            <a:off x="0" y="-67293"/>
            <a:ext cx="6858000" cy="917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959" y="395536"/>
            <a:ext cx="6533731" cy="936104"/>
          </a:xfrm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lvl="0" indent="457200" algn="ct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Calibri"/>
              </a:rPr>
              <a:t>5.Технические средства</a:t>
            </a:r>
            <a:r>
              <a:rPr lang="ru-RU" sz="2000" b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Calibri"/>
              </a:rPr>
              <a:t>реабилитации для индивидуального использования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0"/>
              </a:spcBef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6672" y="5336209"/>
            <a:ext cx="3100038" cy="3293209"/>
          </a:xfrm>
          <a:prstGeom prst="rect">
            <a:avLst/>
          </a:prstGeom>
          <a:solidFill>
            <a:schemeClr val="lt1">
              <a:alpha val="95000"/>
            </a:schemeClr>
          </a:solidFill>
        </p:spPr>
        <p:txBody>
          <a:bodyPr wrap="square">
            <a:spAutoFit/>
          </a:bodyPr>
          <a:lstStyle/>
          <a:p>
            <a:pPr lvl="0" indent="457200" algn="just"/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Кресло </a:t>
            </a: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стул с санитарным оснащениям 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 для максимальной степени удобства </a:t>
            </a:r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получателей социальных услуг 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отправлении естественных надобностей. </a:t>
            </a:r>
          </a:p>
          <a:p>
            <a:pPr lvl="0" indent="457200" algn="just"/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Изделие регулируется по высоте кнопочным фиксатором. Комплектуется съемным туалетным устройством. Стул складывается и раскладывается без инструмента. </a:t>
            </a: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4941168" y="1572266"/>
            <a:ext cx="1704638" cy="3596369"/>
          </a:xfrm>
          <a:prstGeom prst="rect">
            <a:avLst/>
          </a:prstGeom>
          <a:solidFill>
            <a:schemeClr val="lt1">
              <a:alpha val="9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 smtClean="0">
                <a:ea typeface="Calibri"/>
                <a:cs typeface="Times New Roman"/>
              </a:rPr>
              <a:t>Абсорбирующее бельё </a:t>
            </a:r>
            <a:r>
              <a:rPr lang="ru-RU" sz="1400" i="1" dirty="0" smtClean="0">
                <a:ea typeface="Calibri"/>
                <a:cs typeface="Times New Roman"/>
              </a:rPr>
              <a:t>обеспечивает надежную защиту для получателей </a:t>
            </a:r>
            <a:r>
              <a:rPr lang="ru-RU" sz="1400" i="1" dirty="0" err="1" smtClean="0">
                <a:ea typeface="Calibri"/>
                <a:cs typeface="Times New Roman"/>
              </a:rPr>
              <a:t>соцуслуг</a:t>
            </a:r>
            <a:r>
              <a:rPr lang="ru-RU" sz="1400" i="1" dirty="0" smtClean="0">
                <a:ea typeface="Calibri"/>
                <a:cs typeface="Times New Roman"/>
              </a:rPr>
              <a:t>, столкнувшихся с недержанием. Просты в использовании, предотвращают от протеканий и распространения запаха</a:t>
            </a:r>
            <a:r>
              <a:rPr lang="ru-RU" sz="1600" i="1" dirty="0" smtClean="0">
                <a:ea typeface="Calibri"/>
                <a:cs typeface="Times New Roman"/>
              </a:rPr>
              <a:t>.</a:t>
            </a:r>
            <a:endParaRPr lang="ru-RU" sz="1600" i="1" dirty="0">
              <a:ea typeface="Calibri"/>
              <a:cs typeface="Times New Roman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981" y="5336209"/>
            <a:ext cx="2663825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\\OT\exchange\Рыжова\паспорт доступности\фото\DSC_09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1619672"/>
            <a:ext cx="4644516" cy="3096344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71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Users\psi\Desktop\Психолог\Шаблоны для проектов\Шаблоны для проектов\Фоны для презентаций\fon-3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/>
          <a:stretch/>
        </p:blipFill>
        <p:spPr bwMode="auto">
          <a:xfrm>
            <a:off x="0" y="0"/>
            <a:ext cx="6858000" cy="917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959" y="395536"/>
            <a:ext cx="6533731" cy="792088"/>
          </a:xfrm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lvl="0" indent="457200" algn="ct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Calibri"/>
              </a:rPr>
              <a:t>Технические средства реабилитации для индивидуального использования и самообслуживания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0"/>
              </a:spcBef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116632" y="5422390"/>
            <a:ext cx="2016222" cy="2640723"/>
          </a:xfrm>
          <a:prstGeom prst="rect">
            <a:avLst/>
          </a:prstGeom>
          <a:solidFill>
            <a:schemeClr val="lt1">
              <a:alpha val="9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i="1" dirty="0" smtClean="0">
                <a:latin typeface="Times New Roman"/>
                <a:ea typeface="Calibri"/>
                <a:cs typeface="Times New Roman"/>
              </a:rPr>
              <a:t>При помощи </a:t>
            </a:r>
            <a:r>
              <a:rPr lang="ru-RU" sz="1600" b="1" i="1" dirty="0" smtClean="0">
                <a:latin typeface="Times New Roman"/>
                <a:ea typeface="Calibri"/>
                <a:cs typeface="Times New Roman"/>
              </a:rPr>
              <a:t>ортопедической</a:t>
            </a:r>
            <a:r>
              <a:rPr lang="ru-RU" sz="1600" i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b="1" i="1" dirty="0" smtClean="0">
                <a:latin typeface="Times New Roman"/>
                <a:ea typeface="Calibri"/>
                <a:cs typeface="Times New Roman"/>
              </a:rPr>
              <a:t>обуви </a:t>
            </a:r>
            <a:r>
              <a:rPr lang="ru-RU" sz="1600" i="1" dirty="0" smtClean="0">
                <a:latin typeface="Times New Roman"/>
                <a:ea typeface="Calibri"/>
                <a:cs typeface="Times New Roman"/>
              </a:rPr>
              <a:t>решаются проблемы стоп с различной степенью плоско-вальгусной установкой стопы, пяточной «шпоры» и т.п.</a:t>
            </a:r>
            <a:endParaRPr lang="ru-RU" sz="1600" i="1" dirty="0">
              <a:ea typeface="Calibri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01208" y="1547663"/>
            <a:ext cx="1368152" cy="3189078"/>
          </a:xfrm>
          <a:prstGeom prst="rect">
            <a:avLst/>
          </a:prstGeom>
          <a:solidFill>
            <a:schemeClr val="lt1">
              <a:alpha val="9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 smtClean="0">
                <a:latin typeface="Times New Roman"/>
                <a:ea typeface="Calibri"/>
                <a:cs typeface="Times New Roman"/>
              </a:rPr>
              <a:t>Ходунки </a:t>
            </a:r>
            <a:r>
              <a:rPr lang="ru-RU" sz="1600" i="1" dirty="0" smtClean="0">
                <a:latin typeface="Times New Roman"/>
                <a:ea typeface="Calibri"/>
                <a:cs typeface="Times New Roman"/>
              </a:rPr>
              <a:t>улучшают координацию движений, позволяют сохранять равновесие и уменьшают нагрузку на нижние конечности. </a:t>
            </a:r>
            <a:endParaRPr lang="ru-RU" sz="1600" i="1" dirty="0">
              <a:ea typeface="Calibri"/>
              <a:cs typeface="Times New Roman"/>
            </a:endParaRPr>
          </a:p>
        </p:txBody>
      </p:sp>
      <p:pic>
        <p:nvPicPr>
          <p:cNvPr id="2050" name="Picture 2" descr="\\OT\exchange\Рыжова\паспорт доступности\фото\DSC_087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" r="7019" b="8307"/>
          <a:stretch/>
        </p:blipFill>
        <p:spPr bwMode="auto">
          <a:xfrm>
            <a:off x="188640" y="1403648"/>
            <a:ext cx="4896544" cy="3600400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OT\exchange\Рыжова\паспорт доступности\фото\DSC_100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" t="-88" r="2241" b="88"/>
          <a:stretch/>
        </p:blipFill>
        <p:spPr bwMode="auto">
          <a:xfrm>
            <a:off x="2352293" y="5271984"/>
            <a:ext cx="4317067" cy="2952328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80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Users\psi\Desktop\Психолог\Шаблоны для проектов\Шаблоны для проектов\Фоны для презентаций\fon-3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/>
          <a:stretch/>
        </p:blipFill>
        <p:spPr bwMode="auto">
          <a:xfrm>
            <a:off x="0" y="-29679"/>
            <a:ext cx="6858000" cy="917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8640" y="395536"/>
            <a:ext cx="6476050" cy="720080"/>
          </a:xfrm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457200" algn="ctr"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Технические средства реабилитации для индивидуального использования и самообслуживания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0648" y="5940152"/>
            <a:ext cx="2232248" cy="2923877"/>
          </a:xfrm>
          <a:prstGeom prst="rect">
            <a:avLst/>
          </a:prstGeom>
          <a:solidFill>
            <a:schemeClr val="lt1">
              <a:alpha val="9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 smtClean="0">
                <a:ea typeface="Calibri"/>
                <a:cs typeface="Times New Roman"/>
              </a:rPr>
              <a:t>Косметические или пассивные протезы </a:t>
            </a:r>
            <a:r>
              <a:rPr lang="ru-RU" sz="1600" i="1" dirty="0" smtClean="0">
                <a:ea typeface="Calibri"/>
                <a:cs typeface="Times New Roman"/>
              </a:rPr>
              <a:t>рук наряду с эстетической функцией используются и в быту, с его помощью можно поддерживать предметы и пользоваться ими.</a:t>
            </a:r>
            <a:endParaRPr lang="ru-RU" sz="1600" i="1" dirty="0">
              <a:ea typeface="Calibri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49080" y="1423826"/>
            <a:ext cx="2592288" cy="2640723"/>
          </a:xfrm>
          <a:prstGeom prst="rect">
            <a:avLst/>
          </a:prstGeom>
          <a:solidFill>
            <a:schemeClr val="lt1">
              <a:alpha val="9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 smtClean="0">
                <a:ea typeface="Calibri"/>
                <a:cs typeface="Times New Roman"/>
              </a:rPr>
              <a:t>Костыли и трости </a:t>
            </a:r>
            <a:r>
              <a:rPr lang="ru-RU" sz="1600" i="1" dirty="0" smtClean="0">
                <a:ea typeface="Calibri"/>
                <a:cs typeface="Times New Roman"/>
              </a:rPr>
              <a:t>облегчают движение лиц, имеющих повреждения и заболевания нижних конечностей, уменьшают нагрузку на суставы. </a:t>
            </a:r>
            <a:r>
              <a:rPr lang="ru-RU" sz="1600" b="1" i="1" dirty="0" smtClean="0">
                <a:ea typeface="Calibri"/>
                <a:cs typeface="Times New Roman"/>
              </a:rPr>
              <a:t>Держатель для тростей </a:t>
            </a:r>
            <a:r>
              <a:rPr lang="ru-RU" sz="1600" i="1" dirty="0" smtClean="0">
                <a:ea typeface="Calibri"/>
                <a:cs typeface="Times New Roman"/>
              </a:rPr>
              <a:t>и костылей удобен для их фиксации.</a:t>
            </a:r>
            <a:endParaRPr lang="ru-RU" sz="1600" i="1" dirty="0">
              <a:ea typeface="Calibri"/>
              <a:cs typeface="Times New Roman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16" y="1423825"/>
            <a:ext cx="3167232" cy="4228296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8865" y="1263571"/>
            <a:ext cx="1009901" cy="88696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\\OT\exchange\Рыжова\паспорт доступности\фото\DSC_088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935" y="6080416"/>
            <a:ext cx="3888433" cy="2592288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190199" y="3851917"/>
            <a:ext cx="971461" cy="2062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112" y="4211960"/>
            <a:ext cx="1656184" cy="1702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614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D:\Users\psi\Desktop\Психолог\Шаблоны для проектов\Шаблоны для проектов\Фоны для презентаций\fon-3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/>
          <a:stretch/>
        </p:blipFill>
        <p:spPr bwMode="auto">
          <a:xfrm>
            <a:off x="0" y="0"/>
            <a:ext cx="6858000" cy="917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640" y="251520"/>
            <a:ext cx="6336704" cy="792088"/>
          </a:xfrm>
          <a:solidFill>
            <a:schemeClr val="bg1"/>
          </a:solidFill>
          <a:ln w="38100">
            <a:solidFill>
              <a:srgbClr val="FFFF00"/>
            </a:solidFill>
          </a:ln>
        </p:spPr>
        <p:txBody>
          <a:bodyPr>
            <a:no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Специальные средства для  самообслуживания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93095" y="5148064"/>
            <a:ext cx="2362573" cy="2736304"/>
          </a:xfrm>
          <a:solidFill>
            <a:schemeClr val="bg1">
              <a:alpha val="85000"/>
            </a:schemeClr>
          </a:solidFill>
          <a:effectLst>
            <a:softEdge rad="31750"/>
          </a:effectLst>
        </p:spPr>
        <p:txBody>
          <a:bodyPr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Индикатор уровня жидкости 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информирует лиц с нарушениями зрения и/ или слуха об уровне наполнения чашки или другой ёмкостью. </a:t>
            </a:r>
          </a:p>
          <a:p>
            <a:pPr marL="0" lvl="0" indent="0" algn="ctr">
              <a:spcBef>
                <a:spcPts val="0"/>
              </a:spcBef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flipH="1" flipV="1">
            <a:off x="8082136" y="4936190"/>
            <a:ext cx="99392" cy="139866"/>
          </a:xfrm>
          <a:prstGeom prst="rect">
            <a:avLst/>
          </a:prstGeom>
          <a:solidFill>
            <a:schemeClr val="bg1">
              <a:alpha val="85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indent="457200" algn="just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09120" y="1362626"/>
            <a:ext cx="1944216" cy="3539430"/>
          </a:xfrm>
          <a:prstGeom prst="rect">
            <a:avLst/>
          </a:prstGeom>
          <a:solidFill>
            <a:schemeClr val="lt1">
              <a:alpha val="95000"/>
            </a:schemeClr>
          </a:solidFill>
        </p:spPr>
        <p:txBody>
          <a:bodyPr wrap="square">
            <a:spAutoFit/>
          </a:bodyPr>
          <a:lstStyle/>
          <a:p>
            <a:pPr lvl="0" indent="457200" algn="ctr"/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Говорящие настольные часы с речевым выходом для лиц с нарушением зрения. </a:t>
            </a:r>
            <a:endParaRPr lang="ru-RU" sz="16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Цифры 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дисплее крупные, есть подсветка.</a:t>
            </a:r>
          </a:p>
          <a:p>
            <a:pPr lvl="0" algn="ctr"/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 режимы каждый час сообщать текущее время, температуру воздуха.</a:t>
            </a:r>
            <a:endParaRPr lang="ru-RU" sz="16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1307064"/>
            <a:ext cx="2895600" cy="327977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751" y="1282833"/>
            <a:ext cx="1493837" cy="15843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30" y="5076056"/>
            <a:ext cx="3846513" cy="27368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84240" y="6912123"/>
            <a:ext cx="1146883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662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D:\Users\psi\Desktop\Психолог\Шаблоны для проектов\Шаблоны для проектов\Фоны для презентаций\fon-3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/>
          <a:stretch/>
        </p:blipFill>
        <p:spPr bwMode="auto">
          <a:xfrm>
            <a:off x="0" y="0"/>
            <a:ext cx="6858000" cy="917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655" y="323528"/>
            <a:ext cx="6264697" cy="827584"/>
          </a:xfrm>
          <a:solidFill>
            <a:schemeClr val="bg1"/>
          </a:solidFill>
          <a:ln w="38100">
            <a:solidFill>
              <a:srgbClr val="FFFF00"/>
            </a:solidFill>
          </a:ln>
        </p:spPr>
        <p:txBody>
          <a:bodyPr>
            <a:no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Специальные средства для  самообслуживания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2696" y="6588224"/>
            <a:ext cx="5472608" cy="1323439"/>
          </a:xfrm>
          <a:prstGeom prst="rect">
            <a:avLst/>
          </a:prstGeom>
          <a:solidFill>
            <a:schemeClr val="lt1">
              <a:alpha val="95000"/>
            </a:schemeClr>
          </a:solidFill>
        </p:spPr>
        <p:txBody>
          <a:bodyPr wrap="square">
            <a:spAutoFit/>
          </a:bodyPr>
          <a:lstStyle/>
          <a:p>
            <a:pPr lvl="0" indent="457200" algn="just"/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57200" algn="ctr"/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Простое 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удобное приспособление для </a:t>
            </a:r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надевания 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носков. Позволяет </a:t>
            </a:r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надевать 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носки не нагибаясь, является незаменимым помощником для пожилых людей, людей перенесших операции, инвалидов.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808" y="1475655"/>
            <a:ext cx="3528391" cy="467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72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D:\Users\psi\Desktop\Психолог\Шаблоны для проектов\Шаблоны для проектов\Фоны для презентаций\fon-3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/>
          <a:stretch/>
        </p:blipFill>
        <p:spPr bwMode="auto">
          <a:xfrm>
            <a:off x="28222" y="13367"/>
            <a:ext cx="6858000" cy="917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656" y="251520"/>
            <a:ext cx="6336704" cy="755576"/>
          </a:xfrm>
          <a:solidFill>
            <a:schemeClr val="bg1"/>
          </a:solidFill>
          <a:ln w="38100">
            <a:solidFill>
              <a:srgbClr val="FFFF00"/>
            </a:solidFill>
          </a:ln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Специальные  средства для  передвижения</a:t>
            </a:r>
            <a:br>
              <a:rPr lang="ru-RU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97052" y="5796136"/>
            <a:ext cx="2736304" cy="2672780"/>
          </a:xfrm>
          <a:solidFill>
            <a:schemeClr val="bg1">
              <a:alpha val="85000"/>
            </a:schemeClr>
          </a:solidFill>
          <a:effectLst>
            <a:softEdge rad="31750"/>
          </a:effectLst>
        </p:spPr>
        <p:txBody>
          <a:bodyPr>
            <a:noAutofit/>
          </a:bodyPr>
          <a:lstStyle/>
          <a:p>
            <a:pPr marL="0" indent="457200" algn="just">
              <a:spcBef>
                <a:spcPts val="0"/>
              </a:spcBef>
              <a:buNone/>
            </a:pPr>
            <a:endParaRPr lang="ru-RU" sz="105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ctr">
              <a:spcBef>
                <a:spcPts val="0"/>
              </a:spcBef>
              <a:buNone/>
            </a:pP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Электрический скутер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инвалидов</a:t>
            </a:r>
            <a:r>
              <a:rPr lang="ru-RU" sz="1600" i="1" dirty="0" smtClean="0">
                <a:solidFill>
                  <a:srgbClr val="333333"/>
                </a:solidFill>
                <a:latin typeface="Helvetica Neue"/>
              </a:rPr>
              <a:t> </a:t>
            </a:r>
            <a:r>
              <a:rPr lang="ru-RU" sz="1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создан специально</a:t>
            </a:r>
            <a:r>
              <a:rPr lang="ru-RU" sz="16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ля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молодых и активных ребят - скутер является безопасным и удобным видом транспорта, который способен расширить возможности передвижения.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4056" y="5042313"/>
            <a:ext cx="2852936" cy="338554"/>
          </a:xfrm>
          <a:prstGeom prst="rect">
            <a:avLst/>
          </a:prstGeom>
          <a:solidFill>
            <a:schemeClr val="bg1">
              <a:alpha val="85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indent="457200"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04739" y="1259632"/>
            <a:ext cx="2536629" cy="4278094"/>
          </a:xfrm>
          <a:prstGeom prst="rect">
            <a:avLst/>
          </a:prstGeom>
          <a:solidFill>
            <a:schemeClr val="lt1">
              <a:alpha val="95000"/>
            </a:schemeClr>
          </a:solidFill>
        </p:spPr>
        <p:txBody>
          <a:bodyPr wrap="square">
            <a:spAutoFit/>
          </a:bodyPr>
          <a:lstStyle/>
          <a:p>
            <a:pPr lvl="0" indent="457200" algn="ctr"/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Кресло-коляска с ручным приводом предназначена для людей с разной степенью активности. Адаптер приводного колеса позволяет отрегулировать маневренность коляски под нужды каждого пользователя. Коляска оснащена литыми приводными и поворотными колесами, что обеспечивает комфортную езду по различным покрытиям</a:t>
            </a:r>
            <a:endParaRPr lang="ru-RU" sz="16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D:\Users\psi\Desktop\Психолог\Фото\25.Средства реабилитации\IMG_03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3" b="9138"/>
          <a:stretch/>
        </p:blipFill>
        <p:spPr bwMode="auto">
          <a:xfrm>
            <a:off x="332656" y="1232661"/>
            <a:ext cx="3717032" cy="3301818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D:\Users\psi\Desktop\Психолог\Фото\25.Средства реабилитации\IMG_60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5"/>
          <a:stretch/>
        </p:blipFill>
        <p:spPr bwMode="auto">
          <a:xfrm>
            <a:off x="3088572" y="3563888"/>
            <a:ext cx="1181944" cy="1262401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D:\Users\psi\Desktop\Психолог\Фото\25.Средства реабилитации\IMG_03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2" r="22147"/>
          <a:stretch/>
        </p:blipFill>
        <p:spPr bwMode="auto">
          <a:xfrm>
            <a:off x="375773" y="4932039"/>
            <a:ext cx="3630798" cy="3932409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79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Users\psi\Desktop\Психолог\Шаблоны для проектов\Шаблоны для проектов\Фоны для презентаций\fon-3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/>
          <a:stretch/>
        </p:blipFill>
        <p:spPr bwMode="auto">
          <a:xfrm>
            <a:off x="0" y="-29679"/>
            <a:ext cx="6858000" cy="917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8680" y="6660232"/>
            <a:ext cx="5760640" cy="1569660"/>
          </a:xfrm>
          <a:prstGeom prst="rect">
            <a:avLst/>
          </a:prstGeom>
          <a:solidFill>
            <a:schemeClr val="bg1">
              <a:alpha val="85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lvl="0" indent="457200" algn="ctr"/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Слуховой аппарат 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специальным приспособлением, которое предназначено для усиления слуха. Он увеличивает силу звуков в несколько раз, а также модулирует их, поэтому человек может нормально слышать</a:t>
            </a:r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indent="457200" algn="ctr"/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Слуховой аппарат позволяет участвовать в культурной жизни интерната и помогает при общении.</a:t>
            </a:r>
            <a:endParaRPr lang="ru-RU" sz="16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Users\psi\Desktop\Без назван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868" y="4203529"/>
            <a:ext cx="1279267" cy="1662397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60647" y="251520"/>
            <a:ext cx="6408713" cy="720080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Технические средства реабилитации для индивидуального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использования.</a:t>
            </a:r>
          </a:p>
        </p:txBody>
      </p:sp>
      <p:pic>
        <p:nvPicPr>
          <p:cNvPr id="16386" name="Picture 2" descr="D:\Users\psi\Desktop\Психолог\Фото\1. ПРАЗДНИКИ в интернате\2017\2. 14 февраля\Праздник\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022" y="1541360"/>
            <a:ext cx="4158042" cy="3118658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26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Users\psi\Desktop\Психолог\Шаблоны для проектов\Шаблоны для проектов\Фоны для презентаций\fon-3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/>
          <a:stretch/>
        </p:blipFill>
        <p:spPr bwMode="auto">
          <a:xfrm>
            <a:off x="0" y="-14840"/>
            <a:ext cx="6858000" cy="917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8660" y="234954"/>
            <a:ext cx="6120680" cy="8585517"/>
          </a:xfrm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457200" algn="just">
              <a:spcBef>
                <a:spcPts val="0"/>
              </a:spcBef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 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интерната    насчитывает 130 лет и начиналась с  богадельни  на 12  мест в Арбузовском  приходе   попечителя  Сергея  Лукича Лосева. 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На сегодняшний день -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ГБУСО ВО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«Арбузовский    психоневрологический   интернат»  это современное  учреждение социального обслуживания Департамента социальной защиты населения    Владимирской области на 112  мест. 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положениями Федерального закона от 24 ноября 1995 года №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181-ФЗ «О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 защите инвалидов в Российской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редакции Федерального закона от 1 декабря 2014 года № 419-ФЗ "О внесении изменений в отдельные законодательные акты Российской Федерации по вопросам социальной защиты инвалидов в связи с ратификацией Конвенции о правах инвалидов", приказа Министерства труда и социальной защиты Российской Федерации от 30 июня 2015 года № 527н "Об утверждении Порядка обеспечения условий доступности для инвалидов объектов и предоставляемых услуг в сфере труда, занятости и социальной защиты населения, а также оказания им при этом необходимой помощи" разработана и утверждена Политика обеспечения условий доступности для маломобильных граждан, в том числе инвалидов, объектов и предоставляемых услуг 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ГБУСО ВО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«Арбузовский психоневрологический интернат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устранения барьеров и ограничений в доступности учреждения для лиц с ограниченными возможностями в 2015 году был дан старт программы  «ДОСТУПНАЯ СРЕДА», разработан паспорт, план мероприятий и видов работ по адаптации инвалидов к жизни в нашем интернате.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14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 </a:t>
            </a:r>
            <a:r>
              <a:rPr lang="ru-RU" sz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основании составленного Паспорта доступности разрабатываются и утверждаются планы мероприятий 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(«Дорожная карта») </a:t>
            </a:r>
            <a:r>
              <a:rPr lang="ru-RU" sz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повышению значений показателей доступности для </a:t>
            </a:r>
            <a:r>
              <a:rPr lang="ru-RU" sz="14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инвалидов.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457200" algn="just">
              <a:spcBef>
                <a:spcPts val="0"/>
              </a:spcBef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0"/>
              </a:spcBef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0"/>
              </a:spcBef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0"/>
              </a:spcBef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0"/>
              </a:spcBef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0"/>
              </a:spcBef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0"/>
              </a:spcBef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0"/>
              </a:spcBef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0"/>
              </a:spcBef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0"/>
              </a:spcBef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0"/>
              </a:spcBef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0"/>
              </a:spcBef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0"/>
              </a:spcBef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0"/>
              </a:spcBef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0"/>
              </a:spcBef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0"/>
              </a:spcBef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D:\Users\psi\Desktop\Психолог\фотошоп логинова\ФОТО\Логинова\фотошоп\624A33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832" y="6516216"/>
            <a:ext cx="3240360" cy="2088232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13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Users\psi\Desktop\Психолог\Шаблоны для проектов\Шаблоны для проектов\Фоны для презентаций\fon-3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/>
          <a:stretch/>
        </p:blipFill>
        <p:spPr bwMode="auto">
          <a:xfrm>
            <a:off x="0" y="-29679"/>
            <a:ext cx="6858000" cy="917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68660" y="719572"/>
            <a:ext cx="6120680" cy="7704856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spcBef>
                <a:spcPts val="0"/>
              </a:spcBef>
            </a:pPr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Деятельность ГБУСОВО «Арбузовский ПНИ», осуществляется на принципах толерантности и уважения достоинства человека и имеет следующие направления предоставления социальных услуг:</a:t>
            </a:r>
          </a:p>
          <a:p>
            <a:pPr lvl="0">
              <a:spcBef>
                <a:spcPts val="0"/>
              </a:spcBef>
            </a:pPr>
            <a:endParaRPr lang="ru-RU" sz="16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spcBef>
                <a:spcPts val="0"/>
              </a:spcBef>
              <a:buFont typeface="Arial" pitchFamily="34" charset="0"/>
              <a:buChar char="•"/>
            </a:pPr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бытовые, направленные на поддержание жизнедеятельности получателей социальных услуг;</a:t>
            </a:r>
          </a:p>
          <a:p>
            <a:pPr marL="285750" lvl="0" indent="-285750" algn="just">
              <a:spcBef>
                <a:spcPts val="0"/>
              </a:spcBef>
              <a:buFont typeface="Arial" pitchFamily="34" charset="0"/>
              <a:buChar char="•"/>
            </a:pPr>
            <a:endParaRPr lang="ru-RU" sz="16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spcBef>
                <a:spcPts val="0"/>
              </a:spcBef>
              <a:buFont typeface="Arial" charset="0"/>
              <a:buChar char="•"/>
            </a:pPr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социально-правовые, направленные на оказание помощи в оформлении и восстановлении документов получателей социальных услуг;</a:t>
            </a:r>
          </a:p>
          <a:p>
            <a:pPr marL="285750" lvl="0" indent="-285750" algn="just">
              <a:spcBef>
                <a:spcPts val="0"/>
              </a:spcBef>
              <a:buFont typeface="Arial" charset="0"/>
              <a:buChar char="•"/>
            </a:pPr>
            <a:endParaRPr lang="ru-RU" sz="16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spcBef>
                <a:spcPts val="0"/>
              </a:spcBef>
              <a:buFont typeface="Arial" charset="0"/>
              <a:buChar char="•"/>
            </a:pPr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социально-медицинские, направленные на поддержание и сохранение здоровья получателей социальных услуг;</a:t>
            </a:r>
          </a:p>
          <a:p>
            <a:pPr marL="285750" lvl="0" indent="-285750" algn="just">
              <a:spcBef>
                <a:spcPts val="0"/>
              </a:spcBef>
              <a:buFont typeface="Arial" charset="0"/>
              <a:buChar char="•"/>
            </a:pPr>
            <a:endParaRPr lang="ru-RU" sz="16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spcBef>
                <a:spcPts val="0"/>
              </a:spcBef>
              <a:buFont typeface="Arial" charset="0"/>
              <a:buChar char="•"/>
            </a:pPr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социально-педагогические, направленные на развитие личности, организацию досуга и формирование позитивных интересов у получателей социальных услуг;</a:t>
            </a:r>
          </a:p>
          <a:p>
            <a:pPr marL="285750" lvl="0" indent="-285750" algn="just">
              <a:spcBef>
                <a:spcPts val="0"/>
              </a:spcBef>
              <a:buFont typeface="Arial" charset="0"/>
              <a:buChar char="•"/>
            </a:pPr>
            <a:endParaRPr lang="ru-RU" sz="16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spcBef>
                <a:spcPts val="0"/>
              </a:spcBef>
              <a:buFont typeface="Arial" charset="0"/>
              <a:buChar char="•"/>
            </a:pPr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социально-психологические, направленные на оказание психологической поддержки, обучение навыкам самообслуживания и пользования средствами ухода у получателей социальных услуг. </a:t>
            </a:r>
          </a:p>
          <a:p>
            <a:pPr marL="285750" lvl="0" indent="-285750" algn="just">
              <a:spcBef>
                <a:spcPts val="0"/>
              </a:spcBef>
              <a:buFont typeface="Arial" charset="0"/>
              <a:buChar char="•"/>
            </a:pPr>
            <a:endParaRPr lang="ru-RU" sz="16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0"/>
              </a:spcBef>
            </a:pPr>
            <a:r>
              <a:rPr lang="ru-RU" sz="1600" i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ходе осуществления проектной деятельности учреждение оборудовано конструктивными элементами, обеспечивающими доступность объекта и предоставляемых услуг и является доступным полностью избирательно для следующих категорий инвалидов – лица с проблемами опорно-двигательного аппарата, с проблемами по зрению, по слуху и ментальные инвалиды.</a:t>
            </a:r>
          </a:p>
        </p:txBody>
      </p:sp>
    </p:spTree>
    <p:extLst>
      <p:ext uri="{BB962C8B-B14F-4D97-AF65-F5344CB8AC3E}">
        <p14:creationId xmlns:p14="http://schemas.microsoft.com/office/powerpoint/2010/main" val="167693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Users\psi\Desktop\Психолог\Шаблоны для проектов\Шаблоны для проектов\Фоны для презентаций\fon-3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/>
          <a:stretch/>
        </p:blipFill>
        <p:spPr bwMode="auto">
          <a:xfrm>
            <a:off x="0" y="-38378"/>
            <a:ext cx="6858000" cy="917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2" y="323528"/>
            <a:ext cx="6120680" cy="8136904"/>
          </a:xfrm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457200" algn="ctr">
              <a:spcBef>
                <a:spcPts val="0"/>
              </a:spcBef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ctr">
              <a:spcBef>
                <a:spcPts val="0"/>
              </a:spcBef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индивидуальной программы по обеспечению техническими средствами реабилитации получателей социальных услуг (ПСУ)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0"/>
              </a:spcBef>
              <a:buNone/>
            </a:pPr>
            <a:endParaRPr lang="ru-RU" sz="1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0"/>
              </a:spcBef>
              <a:buNone/>
            </a:pPr>
            <a:endParaRPr lang="ru-RU" sz="1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0"/>
              </a:spcBef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личного дела получателя социальных услуг, результатов диагностического обследования и рекомендаций специалистов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just">
              <a:spcBef>
                <a:spcPts val="0"/>
              </a:spcBef>
            </a:pP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определение реабилитационного потенциала получателя социальных услуг по записям специалистов МСЭ (ПМПК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>
              <a:spcBef>
                <a:spcPts val="0"/>
              </a:spcBef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технических средств реабилитации в соответствии с типом и структурой дефекта, особенностями психофизического развития и реабилитационным потенциалом получателя социальных услуг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Bef>
                <a:spcPts val="0"/>
              </a:spcBef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форм и методов работы с получателем социальных услуг;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азвитие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инвалидов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практических навыков, умений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самостоятельно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пользоваться техническими средствами реабилитации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Bef>
                <a:spcPts val="0"/>
              </a:spcBef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индивидуальной программы (плана, карты) реабилитации получателя социальных услуг, учетно-отчетной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документации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1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Users\psi\Desktop\Психолог\Шаблоны для проектов\Шаблоны для проектов\Фоны для презентаций\fon-3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/>
          <a:stretch/>
        </p:blipFill>
        <p:spPr bwMode="auto">
          <a:xfrm>
            <a:off x="0" y="-38378"/>
            <a:ext cx="6858000" cy="917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492" y="251520"/>
            <a:ext cx="6533731" cy="936104"/>
          </a:xfrm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457200" algn="ctr"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Технические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средства,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используемые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 территории, прилегающей к зданию (участке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0"/>
              </a:spcBef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6782" y="1420489"/>
            <a:ext cx="3027908" cy="3293209"/>
          </a:xfrm>
          <a:prstGeom prst="rect">
            <a:avLst/>
          </a:prstGeom>
          <a:solidFill>
            <a:schemeClr val="lt1">
              <a:alpha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На территории 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учреждения оборудована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парковка для инвалидов.</a:t>
            </a:r>
          </a:p>
          <a:p>
            <a:pPr algn="ctr"/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Знак «Парковка для инвалидов» В соответствии с ГОСТ 23457-86 (п.2.8.21), «табличка “Инвалиды”» 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применяется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со знаком «Место стоянки» для указания того, что стояночная площадка (или ее часть) отведена для стоянки транспортных средств, управляемых инвалидами. </a:t>
            </a:r>
          </a:p>
        </p:txBody>
      </p:sp>
      <p:pic>
        <p:nvPicPr>
          <p:cNvPr id="6" name="Рисунок 5" descr="D:\Users\psi\Desktop\Психолог\Фото\25.Средства реабилитации\IMG_1379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08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343"/>
          <a:stretch/>
        </p:blipFill>
        <p:spPr bwMode="auto">
          <a:xfrm>
            <a:off x="118493" y="1434655"/>
            <a:ext cx="3310507" cy="306239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332656" y="4932040"/>
            <a:ext cx="2232248" cy="3262432"/>
          </a:xfrm>
          <a:prstGeom prst="rect">
            <a:avLst/>
          </a:prstGeom>
          <a:solidFill>
            <a:schemeClr val="lt1">
              <a:alpha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latin typeface="Times New Roman"/>
                <a:ea typeface="Times New Roman"/>
              </a:rPr>
              <a:t>Кнопка вызова на стойке с усилителем </a:t>
            </a:r>
            <a:r>
              <a:rPr lang="ru-RU" sz="1600" i="1" dirty="0" smtClean="0">
                <a:latin typeface="Times New Roman"/>
                <a:ea typeface="Times New Roman"/>
              </a:rPr>
              <a:t>сигнала установлена </a:t>
            </a:r>
            <a:r>
              <a:rPr lang="ru-RU" sz="1600" i="1" dirty="0">
                <a:latin typeface="Times New Roman"/>
                <a:ea typeface="Times New Roman"/>
              </a:rPr>
              <a:t>перед входом на </a:t>
            </a:r>
            <a:r>
              <a:rPr lang="ru-RU" sz="1600" i="1" dirty="0" smtClean="0">
                <a:latin typeface="Times New Roman"/>
                <a:ea typeface="Times New Roman"/>
              </a:rPr>
              <a:t>пандус для вызова обслуживающего персонала на высоте 70см удобной лицам, передвигающимся на креслах-колясках.</a:t>
            </a:r>
          </a:p>
          <a:p>
            <a:pPr algn="ctr"/>
            <a:endParaRPr lang="ru-RU" sz="1600" i="1" dirty="0" smtClean="0">
              <a:latin typeface="Times New Roman"/>
              <a:ea typeface="Times New Roman"/>
            </a:endParaRPr>
          </a:p>
          <a:p>
            <a:pPr algn="ctr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D:\Users\psi\Desktop\Психолог\Фото\25.Средства реабилитации\IMG_0677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6"/>
          <a:stretch/>
        </p:blipFill>
        <p:spPr bwMode="auto">
          <a:xfrm>
            <a:off x="2917708" y="4920073"/>
            <a:ext cx="3940292" cy="265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251" y="4713698"/>
            <a:ext cx="1645845" cy="9384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920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Users\psi\Desktop\Психолог\Шаблоны для проектов\Шаблоны для проектов\Фоны для презентаций\fon-3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/>
          <a:stretch/>
        </p:blipFill>
        <p:spPr bwMode="auto">
          <a:xfrm>
            <a:off x="0" y="-38378"/>
            <a:ext cx="6858000" cy="917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959" y="395536"/>
            <a:ext cx="6533731" cy="936104"/>
          </a:xfrm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1</a:t>
            </a:r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.1. Технические </a:t>
            </a:r>
            <a:r>
              <a:rPr lang="ru-RU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средства, используемые на входе (входах) в</a:t>
            </a:r>
            <a:r>
              <a:rPr lang="ru-RU" sz="2000" b="1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здание</a:t>
            </a:r>
            <a:endParaRPr lang="ru-RU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0" indent="457200" algn="just">
              <a:spcBef>
                <a:spcPts val="0"/>
              </a:spcBef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25143" y="2483768"/>
            <a:ext cx="1938175" cy="2357568"/>
          </a:xfrm>
          <a:prstGeom prst="rect">
            <a:avLst/>
          </a:prstGeom>
          <a:solidFill>
            <a:schemeClr val="lt1">
              <a:alpha val="9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Жилой корпус учреждения оборудован двумя </a:t>
            </a:r>
            <a:r>
              <a:rPr lang="ru-RU" sz="16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пандусами для облегчения </a:t>
            </a:r>
            <a:r>
              <a:rPr lang="ru-RU" sz="16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передвижения маломобильных граждан. </a:t>
            </a:r>
            <a:endParaRPr lang="ru-RU" sz="1200" i="1" dirty="0">
              <a:ea typeface="Calibri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2656" y="5364088"/>
            <a:ext cx="2736304" cy="2640723"/>
          </a:xfrm>
          <a:prstGeom prst="rect">
            <a:avLst/>
          </a:prstGeom>
          <a:solidFill>
            <a:schemeClr val="lt1">
              <a:alpha val="95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1600" i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Безопасность </a:t>
            </a:r>
            <a:r>
              <a:rPr lang="ru-RU" sz="1600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при спуске и подъеме по пандусу обеспечивают </a:t>
            </a:r>
            <a:r>
              <a:rPr lang="ru-RU" sz="1600" i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нескользящее покрытие, специальные перила </a:t>
            </a:r>
            <a:r>
              <a:rPr lang="ru-RU" sz="1600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 двумя поручнями </a:t>
            </a:r>
            <a:r>
              <a:rPr lang="ru-RU" sz="1600" i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 не травмирующими окончаниями, </a:t>
            </a:r>
            <a:r>
              <a:rPr lang="ru-RU" sz="1600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которые служат при передвижении дополнительной опорой.</a:t>
            </a:r>
            <a:endParaRPr lang="ru-RU" sz="1400" i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9" y="5148065"/>
            <a:ext cx="3054455" cy="3789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4" y="1619672"/>
            <a:ext cx="4475978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322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Users\psi\Desktop\Психолог\Шаблоны для проектов\Шаблоны для проектов\Фоны для презентаций\fon-3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/>
          <a:stretch/>
        </p:blipFill>
        <p:spPr bwMode="auto">
          <a:xfrm>
            <a:off x="-90720" y="0"/>
            <a:ext cx="6992198" cy="935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242" y="179512"/>
            <a:ext cx="6533731" cy="936104"/>
          </a:xfrm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b="1" dirty="0">
                <a:latin typeface="Times New Roman"/>
                <a:ea typeface="Calibri"/>
                <a:cs typeface="Times New Roman"/>
              </a:rPr>
              <a:t>1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.2. Технические 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средства, используемые на входе (входах) в</a:t>
            </a:r>
            <a:r>
              <a:rPr lang="ru-RU" sz="2000" b="1" dirty="0">
                <a:ea typeface="Calibri"/>
                <a:cs typeface="Times New Roman"/>
              </a:rPr>
              <a:t> 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здание</a:t>
            </a:r>
            <a:endParaRPr lang="ru-RU" sz="2000" dirty="0">
              <a:ea typeface="Calibri"/>
              <a:cs typeface="Times New Roman"/>
            </a:endParaRPr>
          </a:p>
          <a:p>
            <a:pPr marL="0" indent="457200" algn="just">
              <a:spcBef>
                <a:spcPts val="0"/>
              </a:spcBef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57" y="1547664"/>
            <a:ext cx="5139224" cy="396044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080" y="6023682"/>
            <a:ext cx="2340521" cy="312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 rot="10800000" flipV="1">
            <a:off x="260648" y="5900499"/>
            <a:ext cx="3000715" cy="2901179"/>
          </a:xfrm>
          <a:prstGeom prst="rect">
            <a:avLst/>
          </a:prstGeom>
          <a:solidFill>
            <a:schemeClr val="lt1">
              <a:alpha val="9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Для выделения дверных проемов используется контрастная лента и световыми маяки на высоте полутора метров. Так же вход в здание  оформлен вывеской со шрифтом Брайля и знаками доступности. Для обеспечения безопасности установлена кнопка вызова «Антивандальная».</a:t>
            </a:r>
            <a:endParaRPr lang="ru-RU" sz="1600" i="1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4" name="Picture 2" descr="\\OT\exchange\Рыжова\паспорт доступности\фото\DSC_086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079" y="5633215"/>
            <a:ext cx="2340522" cy="3510785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28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Users\psi\Desktop\Психолог\Шаблоны для проектов\Шаблоны для проектов\Фоны для презентаций\fon-3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/>
          <a:stretch/>
        </p:blipFill>
        <p:spPr bwMode="auto">
          <a:xfrm>
            <a:off x="0" y="-38378"/>
            <a:ext cx="6858000" cy="917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959" y="395536"/>
            <a:ext cx="6533731" cy="936104"/>
          </a:xfrm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.Технические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средства, </a:t>
            </a:r>
            <a:endParaRPr lang="ru-RU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используемые на пути движения внутри объекта.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4664" y="6660232"/>
            <a:ext cx="6120680" cy="2062103"/>
          </a:xfrm>
          <a:prstGeom prst="rect">
            <a:avLst/>
          </a:prstGeom>
          <a:solidFill>
            <a:schemeClr val="lt1">
              <a:alpha val="95000"/>
            </a:schemeClr>
          </a:solidFill>
        </p:spPr>
        <p:txBody>
          <a:bodyPr wrap="square">
            <a:spAutoFit/>
          </a:bodyPr>
          <a:lstStyle/>
          <a:p>
            <a:pPr lvl="0" algn="ctr">
              <a:spcAft>
                <a:spcPts val="1000"/>
              </a:spcAft>
            </a:pP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пути движения в жилом корпусе оборудованы перилами на разной высоте 60 и 90см удобной для граждан, как передвигающихся на креслах-колясках, так и ослабленных получателей социальных услуг. В полу вмонтированы тактильные индикаторы контрастного желтого цвета для лиц с ослабленным зрением и слепых. Дверь в столовую оборудована контрастной лентой, световыми маяками и тактильной табличкой с шрифтом Брайля.</a:t>
            </a:r>
          </a:p>
        </p:txBody>
      </p:sp>
      <p:pic>
        <p:nvPicPr>
          <p:cNvPr id="2051" name="Picture 3" descr="\\OT\exchange\Рыжова\паспорт доступности\фото\DSC_08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763688"/>
            <a:ext cx="6192688" cy="4572000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31" r="8277" b="29796"/>
          <a:stretch/>
        </p:blipFill>
        <p:spPr bwMode="auto">
          <a:xfrm>
            <a:off x="3861047" y="5362544"/>
            <a:ext cx="2655057" cy="973144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17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Users\psi\Desktop\Психолог\Шаблоны для проектов\Шаблоны для проектов\Фоны для презентаций\fon-3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/>
          <a:stretch/>
        </p:blipFill>
        <p:spPr bwMode="auto">
          <a:xfrm>
            <a:off x="0" y="-38378"/>
            <a:ext cx="6858000" cy="917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8735" y="251520"/>
            <a:ext cx="6322377" cy="864096"/>
          </a:xfrm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3.1. Зоны обслуживания.</a:t>
            </a:r>
            <a:endParaRPr lang="ru-RU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0" indent="457200" algn="ctr">
              <a:spcBef>
                <a:spcPts val="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толовая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5706" y="6151146"/>
            <a:ext cx="5904656" cy="1569660"/>
          </a:xfrm>
          <a:prstGeom prst="rect">
            <a:avLst/>
          </a:prstGeom>
          <a:solidFill>
            <a:schemeClr val="lt1">
              <a:alpha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latin typeface="Times New Roman"/>
                <a:ea typeface="Times New Roman"/>
              </a:rPr>
              <a:t>Вход в столовую оборудован информационной табличкой контрастного цвета с использованием шрифта Брайля. Дверной проем выделен с двух сторон контрастной лентой и светящимся табло «Выход». На полу перед выходом монтированы тактильные контрастные плитки. Имеются зона для кресла-коляски.  </a:t>
            </a:r>
            <a:endParaRPr lang="ru-RU" sz="1400" dirty="0" smtClean="0">
              <a:solidFill>
                <a:srgbClr val="FF0000"/>
              </a:solidFill>
              <a:latin typeface="Times New Roman"/>
              <a:cs typeface="Times New Roman" pitchFamily="18" charset="0"/>
            </a:endParaRPr>
          </a:p>
        </p:txBody>
      </p:sp>
      <p:pic>
        <p:nvPicPr>
          <p:cNvPr id="23557" name="Picture 5" descr="D:\Users\psi\Desktop\Психолог\Фото\25.Средства реабилитации\IMG_14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9670" y="1619671"/>
            <a:ext cx="2496276" cy="187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OT\exchange\Рыжова\паспорт доступности\фото\DSC_09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45" y="1367643"/>
            <a:ext cx="6055510" cy="4068454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02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8576</TotalTime>
  <Words>1905</Words>
  <Application>Microsoft Office PowerPoint</Application>
  <PresentationFormat>Экран (4:3)</PresentationFormat>
  <Paragraphs>180</Paragraphs>
  <Slides>30</Slides>
  <Notes>19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Технические средства реабилитации для индивидуального использования</vt:lpstr>
      <vt:lpstr>Технические средства реабилитации для индивидуального использования</vt:lpstr>
      <vt:lpstr>Презентация PowerPoint</vt:lpstr>
      <vt:lpstr>Презентация PowerPoint</vt:lpstr>
      <vt:lpstr>Презентация PowerPoint</vt:lpstr>
      <vt:lpstr>Специальные средства для  самообслуживания</vt:lpstr>
      <vt:lpstr>Специальные средства для  самообслуживания</vt:lpstr>
      <vt:lpstr>Специальные  средства для  передвижения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Приспособление для  открывания  и  удержания емкостей: банок или бутылок.</dc:title>
  <dc:creator>User</dc:creator>
  <cp:lastModifiedBy>Арбузово</cp:lastModifiedBy>
  <cp:revision>355</cp:revision>
  <dcterms:created xsi:type="dcterms:W3CDTF">2017-03-15T07:10:43Z</dcterms:created>
  <dcterms:modified xsi:type="dcterms:W3CDTF">2018-10-29T10:04:29Z</dcterms:modified>
</cp:coreProperties>
</file>